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EA42DD-31D1-4AC4-A7EC-9B034F826820}" v="1" dt="2024-01-27T22:48:49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ahoney" userId="8be4dd9d9bd97828" providerId="LiveId" clId="{CFEA42DD-31D1-4AC4-A7EC-9B034F826820}"/>
    <pc:docChg chg="custSel modSld">
      <pc:chgData name="Joe Mahoney" userId="8be4dd9d9bd97828" providerId="LiveId" clId="{CFEA42DD-31D1-4AC4-A7EC-9B034F826820}" dt="2024-01-27T22:58:38.298" v="1583" actId="20577"/>
      <pc:docMkLst>
        <pc:docMk/>
      </pc:docMkLst>
      <pc:sldChg chg="modSp mod">
        <pc:chgData name="Joe Mahoney" userId="8be4dd9d9bd97828" providerId="LiveId" clId="{CFEA42DD-31D1-4AC4-A7EC-9B034F826820}" dt="2024-01-27T19:58:14.040" v="239" actId="20577"/>
        <pc:sldMkLst>
          <pc:docMk/>
          <pc:sldMk cId="3286332912" sldId="258"/>
        </pc:sldMkLst>
        <pc:spChg chg="mod">
          <ac:chgData name="Joe Mahoney" userId="8be4dd9d9bd97828" providerId="LiveId" clId="{CFEA42DD-31D1-4AC4-A7EC-9B034F826820}" dt="2024-01-27T19:58:14.040" v="239" actId="20577"/>
          <ac:spMkLst>
            <pc:docMk/>
            <pc:sldMk cId="3286332912" sldId="258"/>
            <ac:spMk id="4" creationId="{679231CB-7FCD-4BB2-AEB9-6CA65AB7C881}"/>
          </ac:spMkLst>
        </pc:spChg>
      </pc:sldChg>
      <pc:sldChg chg="modSp mod">
        <pc:chgData name="Joe Mahoney" userId="8be4dd9d9bd97828" providerId="LiveId" clId="{CFEA42DD-31D1-4AC4-A7EC-9B034F826820}" dt="2024-01-27T22:43:26.771" v="964" actId="20577"/>
        <pc:sldMkLst>
          <pc:docMk/>
          <pc:sldMk cId="2087845337" sldId="259"/>
        </pc:sldMkLst>
        <pc:spChg chg="mod">
          <ac:chgData name="Joe Mahoney" userId="8be4dd9d9bd97828" providerId="LiveId" clId="{CFEA42DD-31D1-4AC4-A7EC-9B034F826820}" dt="2024-01-27T22:43:26.771" v="964" actId="20577"/>
          <ac:spMkLst>
            <pc:docMk/>
            <pc:sldMk cId="2087845337" sldId="259"/>
            <ac:spMk id="3" creationId="{FC541F4C-82A7-4266-B44F-88017FE62B67}"/>
          </ac:spMkLst>
        </pc:spChg>
      </pc:sldChg>
      <pc:sldChg chg="modSp mod">
        <pc:chgData name="Joe Mahoney" userId="8be4dd9d9bd97828" providerId="LiveId" clId="{CFEA42DD-31D1-4AC4-A7EC-9B034F826820}" dt="2024-01-27T22:48:56.703" v="1141" actId="20577"/>
        <pc:sldMkLst>
          <pc:docMk/>
          <pc:sldMk cId="3227728535" sldId="260"/>
        </pc:sldMkLst>
        <pc:spChg chg="mod">
          <ac:chgData name="Joe Mahoney" userId="8be4dd9d9bd97828" providerId="LiveId" clId="{CFEA42DD-31D1-4AC4-A7EC-9B034F826820}" dt="2024-01-27T22:48:56.703" v="1141" actId="20577"/>
          <ac:spMkLst>
            <pc:docMk/>
            <pc:sldMk cId="3227728535" sldId="260"/>
            <ac:spMk id="3" creationId="{7BCAA096-500D-4108-A22B-DDAED494C245}"/>
          </ac:spMkLst>
        </pc:spChg>
      </pc:sldChg>
      <pc:sldChg chg="delSp modSp mod">
        <pc:chgData name="Joe Mahoney" userId="8be4dd9d9bd97828" providerId="LiveId" clId="{CFEA42DD-31D1-4AC4-A7EC-9B034F826820}" dt="2024-01-27T22:58:38.298" v="1583" actId="20577"/>
        <pc:sldMkLst>
          <pc:docMk/>
          <pc:sldMk cId="3887697319" sldId="261"/>
        </pc:sldMkLst>
        <pc:spChg chg="mod">
          <ac:chgData name="Joe Mahoney" userId="8be4dd9d9bd97828" providerId="LiveId" clId="{CFEA42DD-31D1-4AC4-A7EC-9B034F826820}" dt="2024-01-27T22:58:38.298" v="1583" actId="20577"/>
          <ac:spMkLst>
            <pc:docMk/>
            <pc:sldMk cId="3887697319" sldId="261"/>
            <ac:spMk id="3" creationId="{AA3770F3-76C4-45D9-A92C-057D3CF580E8}"/>
          </ac:spMkLst>
        </pc:spChg>
        <pc:spChg chg="mod">
          <ac:chgData name="Joe Mahoney" userId="8be4dd9d9bd97828" providerId="LiveId" clId="{CFEA42DD-31D1-4AC4-A7EC-9B034F826820}" dt="2024-01-27T22:58:25.740" v="1571" actId="14100"/>
          <ac:spMkLst>
            <pc:docMk/>
            <pc:sldMk cId="3887697319" sldId="261"/>
            <ac:spMk id="5" creationId="{912D7C30-E6AF-4D77-B294-C3776792AA07}"/>
          </ac:spMkLst>
        </pc:spChg>
        <pc:spChg chg="del mod">
          <ac:chgData name="Joe Mahoney" userId="8be4dd9d9bd97828" providerId="LiveId" clId="{CFEA42DD-31D1-4AC4-A7EC-9B034F826820}" dt="2024-01-27T22:57:37.971" v="1563"/>
          <ac:spMkLst>
            <pc:docMk/>
            <pc:sldMk cId="3887697319" sldId="261"/>
            <ac:spMk id="6" creationId="{429AEDB0-3F46-4DF6-AFA5-D9E949AF9760}"/>
          </ac:spMkLst>
        </pc:spChg>
        <pc:spChg chg="del mod">
          <ac:chgData name="Joe Mahoney" userId="8be4dd9d9bd97828" providerId="LiveId" clId="{CFEA42DD-31D1-4AC4-A7EC-9B034F826820}" dt="2024-01-27T22:58:07.485" v="1565" actId="21"/>
          <ac:spMkLst>
            <pc:docMk/>
            <pc:sldMk cId="3887697319" sldId="261"/>
            <ac:spMk id="7" creationId="{6CBAB062-1EB3-417D-BF91-C320D3E4D3DB}"/>
          </ac:spMkLst>
        </pc:spChg>
      </pc:sldChg>
      <pc:sldChg chg="modSp mod">
        <pc:chgData name="Joe Mahoney" userId="8be4dd9d9bd97828" providerId="LiveId" clId="{CFEA42DD-31D1-4AC4-A7EC-9B034F826820}" dt="2024-01-27T22:46:20.078" v="1068" actId="255"/>
        <pc:sldMkLst>
          <pc:docMk/>
          <pc:sldMk cId="3291725309" sldId="263"/>
        </pc:sldMkLst>
        <pc:spChg chg="mod">
          <ac:chgData name="Joe Mahoney" userId="8be4dd9d9bd97828" providerId="LiveId" clId="{CFEA42DD-31D1-4AC4-A7EC-9B034F826820}" dt="2024-01-27T22:46:20.078" v="1068" actId="255"/>
          <ac:spMkLst>
            <pc:docMk/>
            <pc:sldMk cId="3291725309" sldId="263"/>
            <ac:spMk id="3" creationId="{84172E3A-447C-4673-8994-3C62153A6657}"/>
          </ac:spMkLst>
        </pc:spChg>
      </pc:sldChg>
      <pc:sldChg chg="modSp mod">
        <pc:chgData name="Joe Mahoney" userId="8be4dd9d9bd97828" providerId="LiveId" clId="{CFEA42DD-31D1-4AC4-A7EC-9B034F826820}" dt="2024-01-27T22:44:53.919" v="1017" actId="20577"/>
        <pc:sldMkLst>
          <pc:docMk/>
          <pc:sldMk cId="3227411464" sldId="264"/>
        </pc:sldMkLst>
        <pc:spChg chg="mod">
          <ac:chgData name="Joe Mahoney" userId="8be4dd9d9bd97828" providerId="LiveId" clId="{CFEA42DD-31D1-4AC4-A7EC-9B034F826820}" dt="2024-01-27T22:44:53.919" v="1017" actId="20577"/>
          <ac:spMkLst>
            <pc:docMk/>
            <pc:sldMk cId="3227411464" sldId="264"/>
            <ac:spMk id="3" creationId="{FC541F4C-82A7-4266-B44F-88017FE62B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C78DE-C141-4644-8025-4DC8D4943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F21DD-3B4E-4FFB-A97F-1754A9343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C1228-A571-4632-80AD-75671470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86674-EC58-4827-AE47-D131C8E4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BF3A4-5EFF-43B9-8D72-72054104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80F5-FA28-4488-AC08-C914EBF3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68BE5-5229-470A-9278-6726F9F14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99D3-DFF3-4BF3-A461-20E776D7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C7C22-1863-4D90-898C-12278316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186C2-3587-4601-9449-9240B60B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2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EBF4BF-20EB-4150-B289-0C8EAD244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EA11C-FAD2-4890-9F5E-3CE7548D4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1FE51-5865-4BCD-B080-CCB90AAC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F5213-B018-4D80-AADD-13E5B77B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E389-44BB-4890-B694-B202EEE5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0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92E5-E185-4A56-AC4D-C626EEB1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73868-760B-4154-8C08-6A62412A0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D3629-6495-4AE3-B26B-C8F13FA9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99F3-294B-40D9-BE87-7E7ED84C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4FB28-3BA1-4CC4-8FBC-4F7E3A3F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1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D740-50E0-4C26-8ADF-CB50852E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11F77-9A24-4AF9-916D-2D9E0E846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2ABCB-D5DA-4A7D-A714-6490A358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92BEF-3827-4695-8032-F5DF7E25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062EB-B063-40F2-A5E4-566D365C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8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9E3E-62BA-4201-BF67-904CD292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7D64-C55C-4A7E-B56D-3F50A08FD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1178E-4488-435B-A7BB-44D128E2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16B16-B4AF-43E1-9959-9CE2FE4A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FCE72-476D-4B4B-8C03-85022257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F998E-EC07-4259-AAD9-53DBED0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ECFA0-4E73-4ADF-BD47-3F6A62D7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8653B-BC81-4FE7-820D-C810E0B08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B4B9D-9777-4132-B131-372E2D669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AF9F9-0046-402E-B1E4-8FBD755F5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91D1B-F35A-44D0-9F72-ED6D5EFAA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0C84D-962E-42F2-B9B3-57C1F0CD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88574-7EF0-4DBE-B3A6-3766A32E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08F44-EFD2-4EB7-9434-9AB78A67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D319-9359-482C-B595-AC5E847F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1CEE3-305A-447F-88A7-DEED7473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F36AD-636E-464A-8609-834CC8F5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2381C-6048-4E58-90FA-3A58BF65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1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60F5D-BF4D-4EE6-BBBE-E408AE95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160AA0-EBFF-4494-AC2D-9F30630B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FEA29-6985-4BE8-A068-466F71AB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9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1AF9-2318-4899-821F-E639514D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586A-9719-47F7-8C2B-3044DCCAA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6F3BA-BF3C-42F9-8910-6125EFFBC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93474-E09F-4E2B-8115-01B97C19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7D850-7AD5-458F-ABD2-20FB3CDD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4059-E9C3-4DF3-B805-D42AAEED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956A-CABE-453D-903A-D82BF866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42F31-BCF6-4789-93B2-294D9A4B67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519B5-7565-4630-B288-EE262418A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68C44-F2FF-4EF5-B958-0600D5EF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DB075-AE07-4DED-AABC-F01B63F1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F83C8-7E2F-48EA-B112-34D912B55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9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634A0-8D40-4100-9285-D30C5D0E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FAFD5-C885-4815-8705-8326E5F2C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A96BF-31B4-4216-A324-36174CF6C3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EF4D-C381-457E-A8ED-048778F4F924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86ECF-2F05-40EE-A2F9-102AA4887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4E312-5522-47E9-B826-7C6A34EC2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38D3-038B-4509-80BA-08058E8ED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8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CFFBF55-4659-441C-9C44-FECCA2B2D7BB}"/>
              </a:ext>
            </a:extLst>
          </p:cNvPr>
          <p:cNvSpPr>
            <a:spLocks/>
          </p:cNvSpPr>
          <p:nvPr/>
        </p:nvSpPr>
        <p:spPr bwMode="auto">
          <a:xfrm>
            <a:off x="-5593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srgbClr val="000000"/>
              </a:solidFill>
              <a:ea typeface="AppleMyungjo"/>
              <a:cs typeface="Times New Roman"/>
              <a:sym typeface="Gill Sans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66"/>
                </a:solidFill>
                <a:ea typeface="+mj-ea"/>
                <a:sym typeface="Gill Sans" charset="0"/>
              </a:rPr>
              <a:t>Integration of the Sales Force:</a:t>
            </a:r>
            <a:br>
              <a:rPr lang="en-US" sz="3600" b="1" dirty="0">
                <a:solidFill>
                  <a:srgbClr val="000066"/>
                </a:solidFill>
                <a:ea typeface="+mj-ea"/>
                <a:sym typeface="Gill Sans" charset="0"/>
              </a:rPr>
            </a:br>
            <a:r>
              <a:rPr lang="en-US" sz="3600" b="1" dirty="0">
                <a:solidFill>
                  <a:srgbClr val="000066"/>
                </a:solidFill>
                <a:ea typeface="+mj-ea"/>
                <a:sym typeface="Gill Sans" charset="0"/>
              </a:rPr>
              <a:t>An Empirical Examination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70C0"/>
              </a:solidFill>
              <a:ea typeface="+mj-ea"/>
              <a:sym typeface="Gill Sans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 Light" panose="02010600030101010101" pitchFamily="2" charset="-122"/>
                <a:cs typeface="+mn-cs"/>
                <a:sym typeface="Gill Sans" charset="0"/>
              </a:rPr>
              <a:t>Erin Anderson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 charset="0"/>
              </a:rPr>
              <a:t> and David C. Schmittlein</a:t>
            </a:r>
            <a:endParaRPr lang="en-US" sz="3000" b="1" dirty="0">
              <a:solidFill>
                <a:srgbClr val="0070C0"/>
              </a:solidFill>
              <a:ea typeface="+mj-ea"/>
              <a:sym typeface="Gill Sans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2800" b="1" i="1" dirty="0">
                <a:ea typeface="+mj-ea"/>
                <a:sym typeface="Gill Sans" charset="0"/>
              </a:rPr>
              <a:t>Rand Journal of Economics (1984)</a:t>
            </a:r>
            <a:endParaRPr lang="en-US" altLang="ja-JP" sz="2800" b="1" i="1" dirty="0">
              <a:ea typeface="+mj-ea"/>
              <a:sym typeface="Gill Sans" charset="0"/>
            </a:endParaRP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3600" b="1" i="1" dirty="0">
                <a:solidFill>
                  <a:srgbClr val="000000"/>
                </a:solidFill>
                <a:ea typeface="AppleMyungjo"/>
                <a:cs typeface="Times New Roman"/>
                <a:sym typeface="Gill Sans" charset="0"/>
              </a:rPr>
              <a:t>								</a:t>
            </a:r>
            <a:r>
              <a:rPr lang="en-US" altLang="ja-JP" sz="3600" b="1" dirty="0">
                <a:solidFill>
                  <a:srgbClr val="000000"/>
                </a:solidFill>
                <a:ea typeface="AppleMyungjo"/>
                <a:cs typeface="Times New Roman"/>
                <a:sym typeface="Gill Sans" charset="0"/>
              </a:rPr>
              <a:t>									</a:t>
            </a:r>
            <a:r>
              <a:rPr lang="en-US" altLang="ja-JP" sz="3600" dirty="0">
                <a:solidFill>
                  <a:srgbClr val="000000"/>
                </a:solidFill>
                <a:ea typeface="AppleMyungjo"/>
                <a:cs typeface="Times New Roman"/>
                <a:sym typeface="Gill Sans" charset="0"/>
              </a:rPr>
              <a:t>														</a:t>
            </a:r>
            <a:endParaRPr lang="en-US" altLang="ja-JP" sz="3600" b="1" dirty="0">
              <a:solidFill>
                <a:srgbClr val="000000"/>
              </a:solidFill>
              <a:ea typeface="AppleMyungjo"/>
              <a:cs typeface="Times New Roman"/>
              <a:sym typeface="Gill Sans" charset="0"/>
            </a:endParaRP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3600" dirty="0">
                <a:solidFill>
                  <a:srgbClr val="000000"/>
                </a:solidFill>
                <a:ea typeface="AppleMyungjo"/>
                <a:cs typeface="Times New Roman"/>
                <a:sym typeface="Gill Sans" charset="0"/>
              </a:rPr>
              <a:t>																																			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3600" b="1" dirty="0">
              <a:solidFill>
                <a:srgbClr val="000000"/>
              </a:solidFill>
              <a:ea typeface="AppleMyungjo"/>
              <a:cs typeface="Times New Roman"/>
              <a:sym typeface="Gill Sans" charset="0"/>
            </a:endParaRP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3600" b="1" dirty="0">
                <a:solidFill>
                  <a:srgbClr val="000000"/>
                </a:solidFill>
                <a:ea typeface="AppleMyungjo"/>
                <a:cs typeface="Times New Roman"/>
                <a:sym typeface="Gill Sans" charset="0"/>
              </a:rPr>
              <a:t>  							</a:t>
            </a:r>
            <a:r>
              <a:rPr lang="en-US" altLang="ja-JP" sz="3600" dirty="0">
                <a:solidFill>
                  <a:srgbClr val="000000"/>
                </a:solidFill>
                <a:ea typeface="AppleMyungjo"/>
                <a:cs typeface="Times New Roman"/>
                <a:sym typeface="Gill Sans" charset="0"/>
              </a:rPr>
              <a:t>					</a:t>
            </a:r>
            <a:endParaRPr lang="en-US" sz="3600" dirty="0">
              <a:solidFill>
                <a:srgbClr val="000000"/>
              </a:solidFill>
              <a:ea typeface="AppleMyungjo"/>
              <a:cs typeface="Times New Roman"/>
              <a:sym typeface="Gill Sans" charset="0"/>
            </a:endParaRP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srgbClr val="000000"/>
              </a:solidFill>
              <a:ea typeface="AppleMyungjo"/>
              <a:cs typeface="Times New Roman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0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6F2379-6BD1-4608-8264-CFA8C17C724D}"/>
              </a:ext>
            </a:extLst>
          </p:cNvPr>
          <p:cNvSpPr/>
          <p:nvPr/>
        </p:nvSpPr>
        <p:spPr>
          <a:xfrm>
            <a:off x="0" y="178224"/>
            <a:ext cx="12192000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</a:pPr>
            <a:r>
              <a:rPr lang="en-US" sz="3200" b="1" dirty="0">
                <a:solidFill>
                  <a:srgbClr val="00006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Research Question/Problem Formulation</a:t>
            </a:r>
            <a:endParaRPr lang="en-US" sz="3200" dirty="0">
              <a:solidFill>
                <a:srgbClr val="0000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9231CB-7FCD-4BB2-AEB9-6CA65AB7C881}"/>
              </a:ext>
            </a:extLst>
          </p:cNvPr>
          <p:cNvSpPr txBox="1"/>
          <p:nvPr/>
        </p:nvSpPr>
        <p:spPr>
          <a:xfrm>
            <a:off x="542925" y="1057275"/>
            <a:ext cx="116490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0066"/>
                </a:solidFill>
              </a:rPr>
              <a:t>OVERARCHING QUESTION: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When does vertical integration occur?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0066"/>
                </a:solidFill>
              </a:rPr>
              <a:t>SPECIFIC QUESTION</a:t>
            </a:r>
            <a:r>
              <a:rPr lang="en-US" sz="2000" dirty="0">
                <a:solidFill>
                  <a:srgbClr val="000066"/>
                </a:solidFill>
              </a:rPr>
              <a:t>: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Vertical integration of sales force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Whether to use an independent manufacturers' representative (</a:t>
            </a:r>
            <a:r>
              <a:rPr lang="en-US" sz="2000" b="1" dirty="0"/>
              <a:t>market governance</a:t>
            </a:r>
            <a:r>
              <a:rPr lang="en-US" sz="2000" dirty="0"/>
              <a:t>) or an                                    “in-house" (employee) salesperson (</a:t>
            </a:r>
            <a:r>
              <a:rPr lang="en-US" sz="2000" b="1" dirty="0"/>
              <a:t>hierarchical governance</a:t>
            </a:r>
            <a:r>
              <a:rPr lang="en-US" sz="2000" dirty="0"/>
              <a:t>) to sell a product line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0066"/>
                </a:solidFill>
              </a:rPr>
              <a:t>EMPIRICAL NOVELTY: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Unlike prior literature this research article focuses on human assets rather than physical assets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0066"/>
                </a:solidFill>
              </a:rPr>
              <a:t>HISTORICAL CONTEXT</a:t>
            </a:r>
            <a:r>
              <a:rPr lang="en-US" sz="2000" dirty="0">
                <a:solidFill>
                  <a:srgbClr val="000066"/>
                </a:solidFill>
              </a:rPr>
              <a:t>: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1974: </a:t>
            </a:r>
            <a:r>
              <a:rPr lang="en-US" sz="2000" b="1" dirty="0"/>
              <a:t>50% </a:t>
            </a:r>
            <a:r>
              <a:rPr lang="en-US" sz="2000" dirty="0"/>
              <a:t>of sales operations in all industries used the market (manufacturers’ reps)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1977: However, only </a:t>
            </a:r>
            <a:r>
              <a:rPr lang="en-US" sz="2000" b="1" dirty="0"/>
              <a:t>10%</a:t>
            </a:r>
            <a:r>
              <a:rPr lang="en-US" sz="2000" dirty="0"/>
              <a:t>  of U.S. dollar volume in 15 industry categories used the market via reps.</a:t>
            </a:r>
          </a:p>
        </p:txBody>
      </p:sp>
    </p:spTree>
    <p:extLst>
      <p:ext uri="{BB962C8B-B14F-4D97-AF65-F5344CB8AC3E}">
        <p14:creationId xmlns:p14="http://schemas.microsoft.com/office/powerpoint/2010/main" val="328633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E8820-D4C9-4331-8B40-07E5DDF5D776}"/>
              </a:ext>
            </a:extLst>
          </p:cNvPr>
          <p:cNvSpPr txBox="1"/>
          <p:nvPr/>
        </p:nvSpPr>
        <p:spPr>
          <a:xfrm>
            <a:off x="0" y="18442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TCE-Based Hypotheses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41F4C-82A7-4266-B44F-88017FE62B67}"/>
              </a:ext>
            </a:extLst>
          </p:cNvPr>
          <p:cNvSpPr txBox="1"/>
          <p:nvPr/>
        </p:nvSpPr>
        <p:spPr>
          <a:xfrm>
            <a:off x="360866" y="1107485"/>
            <a:ext cx="11831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66"/>
                </a:solidFill>
              </a:rPr>
              <a:t>ASSET SPECIFICITY: 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The knowledge and relationships our salesperson eventually acquires concerning firm A            are assets specific to firm A, which results in bilateral exchange relationships.3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b="1" dirty="0"/>
              <a:t>The greater the total value of company-specific assets (on the company and customer sides), the greater the likelihood of vertical integration in the form of an in-house sales force.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b="1" dirty="0"/>
              <a:t>Measurement of Transaction Specificity of Assets (TSA): 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nature of the company and difficulty in learning the in and outs of the firm; (ii) nature of the product and the amount  of needed extra training in this firm by a new salesperson; (iii) confidential information  held by the salesperson; (iv) nature of the customer taking time to develop; (v) importance of key accounts that are given special attention; and (vi) customer loyalty based on  personal relationships with the </a:t>
            </a:r>
            <a:r>
              <a:rPr lang="en-US" sz="2400" dirty="0" err="1"/>
              <a:t>salsesperson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784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E8820-D4C9-4331-8B40-07E5DDF5D776}"/>
              </a:ext>
            </a:extLst>
          </p:cNvPr>
          <p:cNvSpPr txBox="1"/>
          <p:nvPr/>
        </p:nvSpPr>
        <p:spPr>
          <a:xfrm>
            <a:off x="0" y="18442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TCE-Based Hypotheses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41F4C-82A7-4266-B44F-88017FE62B67}"/>
              </a:ext>
            </a:extLst>
          </p:cNvPr>
          <p:cNvSpPr txBox="1"/>
          <p:nvPr/>
        </p:nvSpPr>
        <p:spPr>
          <a:xfrm>
            <a:off x="360866" y="941365"/>
            <a:ext cx="11831133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UNCERTAINTY: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Environmental unpredictability: contract renegotiation costs</a:t>
            </a:r>
          </a:p>
          <a:p>
            <a:pPr marL="288925" marR="0" lvl="0" indent="-288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The likelihood of integration is expected to increase, given non-trivial asset specificity, with increasing environmental uncertainty.</a:t>
            </a:r>
          </a:p>
          <a:p>
            <a:pPr marL="288925" marR="0" lvl="0" indent="-288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Measurement: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Expected deviation between forecast and actual sales in the next year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Difficulty of evaluating performance: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1) The infeasibility to record each salesperson’s results accurately.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2) Responsibility for a sale may not be assignable to an individual (non-separability)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3) “Performance" may not be a simple, readily measurable scalar.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likelihood of integration is expected to increase with the difficulty of evaluating    	performance.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Measurement: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semantic differential in response to "It is very difficult to measure 	equitably the results of individual salespeople."  (UDEP)</a:t>
            </a:r>
          </a:p>
        </p:txBody>
      </p:sp>
    </p:spTree>
    <p:extLst>
      <p:ext uri="{BB962C8B-B14F-4D97-AF65-F5344CB8AC3E}">
        <p14:creationId xmlns:p14="http://schemas.microsoft.com/office/powerpoint/2010/main" val="322741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172E3A-447C-4673-8994-3C62153A6657}"/>
              </a:ext>
            </a:extLst>
          </p:cNvPr>
          <p:cNvSpPr txBox="1"/>
          <p:nvPr/>
        </p:nvSpPr>
        <p:spPr>
          <a:xfrm>
            <a:off x="266700" y="1373855"/>
            <a:ext cx="119253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66"/>
                </a:solidFill>
              </a:rPr>
              <a:t>FREQUENCY: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 specialized governance mechanism involves significant setup and maintenance costs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Firm must at least break even on the fixed cost of the integration function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300" dirty="0"/>
              <a:t>The likelihood of vertical integration is expected to increase as territorial density (TD) increases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/>
              <a:t>Measurement: </a:t>
            </a:r>
            <a:r>
              <a:rPr lang="en-US" sz="2400" dirty="0"/>
              <a:t>Negative of the percentage of salespersons' time spent driving or flying,                 i.e., the less time spent traveling, the denser the territory</a:t>
            </a:r>
            <a:endParaRPr lang="en-US" sz="2400" b="1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b="1" dirty="0">
              <a:solidFill>
                <a:srgbClr val="000066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66"/>
                </a:solidFill>
              </a:rPr>
              <a:t>FIRM SIZE: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Economies of scale, economies of scope, market power, the ability to aggregate inputs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/>
              <a:t>The greater the firm size, the greater the likelihood of vertical integration in the form of an in-house sales force.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b="1" dirty="0"/>
              <a:t>Measurement: </a:t>
            </a:r>
            <a:r>
              <a:rPr lang="en-US" sz="2400" dirty="0"/>
              <a:t>1980 company assets in dollars (SIZE)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2EC8C7-9C2C-43BB-A184-4B3C09B02A1C}"/>
              </a:ext>
            </a:extLst>
          </p:cNvPr>
          <p:cNvSpPr txBox="1"/>
          <p:nvPr/>
        </p:nvSpPr>
        <p:spPr>
          <a:xfrm>
            <a:off x="0" y="40636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TCE-Based Hypotheses</a:t>
            </a:r>
          </a:p>
        </p:txBody>
      </p:sp>
    </p:spTree>
    <p:extLst>
      <p:ext uri="{BB962C8B-B14F-4D97-AF65-F5344CB8AC3E}">
        <p14:creationId xmlns:p14="http://schemas.microsoft.com/office/powerpoint/2010/main" val="329172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447435-5348-4D74-801E-D82E5A0E600C}"/>
              </a:ext>
            </a:extLst>
          </p:cNvPr>
          <p:cNvSpPr txBox="1"/>
          <p:nvPr/>
        </p:nvSpPr>
        <p:spPr>
          <a:xfrm>
            <a:off x="0" y="8945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Data and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AA096-500D-4108-A22B-DDAED494C245}"/>
              </a:ext>
            </a:extLst>
          </p:cNvPr>
          <p:cNvSpPr txBox="1"/>
          <p:nvPr/>
        </p:nvSpPr>
        <p:spPr>
          <a:xfrm>
            <a:off x="296517" y="808385"/>
            <a:ext cx="1159896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Survey data from the electronic components industry (16 companies) 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100" b="1" dirty="0"/>
              <a:t>Unit of analysis</a:t>
            </a:r>
            <a:r>
              <a:rPr lang="en-US" sz="2100" dirty="0"/>
              <a:t>: the product line of a given company and territory 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The survey respondents are territory sales managers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100" b="1" dirty="0"/>
              <a:t>Asset specificity, environmental uncertainty, difficulty in evaluating performance, territory density, company size (assets in $)</a:t>
            </a:r>
            <a:r>
              <a:rPr lang="en-US" sz="2100" dirty="0"/>
              <a:t> are hypothesized to have </a:t>
            </a:r>
            <a:r>
              <a:rPr lang="en-US" sz="2100" b="1" dirty="0"/>
              <a:t>a positive effect on the likelihood </a:t>
            </a:r>
            <a:r>
              <a:rPr lang="en-US" sz="2100" dirty="0"/>
              <a:t>of using a corporate sales personnel</a:t>
            </a:r>
            <a:r>
              <a:rPr lang="en-US" sz="2100" b="1" dirty="0"/>
              <a:t> </a:t>
            </a:r>
            <a:r>
              <a:rPr lang="en-US" sz="2100" dirty="0"/>
              <a:t>(i.e., vertical integration).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100" b="1" dirty="0"/>
              <a:t>Interaction terms</a:t>
            </a:r>
            <a:r>
              <a:rPr lang="en-US" sz="2100" dirty="0"/>
              <a:t>: asset specificity/environmental uncertainty (ZUESTA) and asset specificity/difficulty in evaluating performance (ZUDEPSTA)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The logistic response function (</a:t>
            </a:r>
            <a:r>
              <a:rPr lang="en-US" sz="2100" b="1" dirty="0"/>
              <a:t>logit model</a:t>
            </a:r>
            <a:r>
              <a:rPr lang="en-US" sz="2100" dirty="0"/>
              <a:t>)  (Domencich &amp; McFadden, 1975).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100" dirty="0"/>
              <a:t>The coefficients were estimated by maximizing the likelihood function (the Gauss-Newton non-linear least squares method)</a:t>
            </a:r>
          </a:p>
        </p:txBody>
      </p:sp>
    </p:spTree>
    <p:extLst>
      <p:ext uri="{BB962C8B-B14F-4D97-AF65-F5344CB8AC3E}">
        <p14:creationId xmlns:p14="http://schemas.microsoft.com/office/powerpoint/2010/main" val="322772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3770F3-76C4-45D9-A92C-057D3CF580E8}"/>
              </a:ext>
            </a:extLst>
          </p:cNvPr>
          <p:cNvSpPr/>
          <p:nvPr/>
        </p:nvSpPr>
        <p:spPr>
          <a:xfrm>
            <a:off x="6773662" y="1377116"/>
            <a:ext cx="460764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/>
              <a:t>Asset Specificity (TSA), Difficulty of Evaluating Performance (UDEP) , and Company Size (SIZE)</a:t>
            </a:r>
            <a:r>
              <a:rPr lang="en-US" sz="2000" dirty="0"/>
              <a:t> have the hypothesized (positive) effect on the probability of using an in-house corporate sales force and are statistically significant.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 Contrary to predictions of transaction costs theory, the expected specificity and uncertainty interactions were not </a:t>
            </a:r>
            <a:r>
              <a:rPr lang="en-US" sz="2000"/>
              <a:t>corroborated empirically.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86727-7E43-4909-87FA-694CA43308EF}"/>
              </a:ext>
            </a:extLst>
          </p:cNvPr>
          <p:cNvSpPr txBox="1"/>
          <p:nvPr/>
        </p:nvSpPr>
        <p:spPr>
          <a:xfrm>
            <a:off x="0" y="8945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2D7C30-E6AF-4D77-B294-C3776792AA07}"/>
              </a:ext>
            </a:extLst>
          </p:cNvPr>
          <p:cNvSpPr txBox="1"/>
          <p:nvPr/>
        </p:nvSpPr>
        <p:spPr>
          <a:xfrm>
            <a:off x="6516547" y="956568"/>
            <a:ext cx="51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Empirical Results: ALL EFFECTS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22D853-A93C-4BD8-854E-52C16A0F4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76291"/>
            <a:ext cx="6374862" cy="499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9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839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AppleMyungjo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Isakova</dc:creator>
  <cp:lastModifiedBy>Joe Mahoney</cp:lastModifiedBy>
  <cp:revision>94</cp:revision>
  <dcterms:created xsi:type="dcterms:W3CDTF">2019-09-07T23:06:37Z</dcterms:created>
  <dcterms:modified xsi:type="dcterms:W3CDTF">2024-01-27T22:59:35Z</dcterms:modified>
</cp:coreProperties>
</file>